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343" r:id="rId4"/>
    <p:sldId id="342" r:id="rId5"/>
    <p:sldId id="350" r:id="rId6"/>
    <p:sldId id="347" r:id="rId7"/>
    <p:sldId id="348" r:id="rId8"/>
    <p:sldId id="349" r:id="rId9"/>
    <p:sldId id="262" r:id="rId10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33"/>
    <a:srgbClr val="336600"/>
    <a:srgbClr val="006600"/>
    <a:srgbClr val="003300"/>
    <a:srgbClr val="990000"/>
    <a:srgbClr val="660066"/>
    <a:srgbClr val="0000CC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057" autoAdjust="0"/>
  </p:normalViewPr>
  <p:slideViewPr>
    <p:cSldViewPr>
      <p:cViewPr varScale="1">
        <p:scale>
          <a:sx n="66" d="100"/>
          <a:sy n="66" d="100"/>
        </p:scale>
        <p:origin x="-128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8473A-D864-466F-8197-4AD2C1ABF5ED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34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DAEFD-60F6-43C4-B32A-677AC655FB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654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itsu\Desktop\реферат\MainSla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991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6B0A40-6154-41BC-978E-D2037E960586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C6FE1C-6A10-43F3-BCFA-1445561FC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81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25E9ED-3291-4EA3-A15D-CA8C1DB2B65C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554003-B8A9-411B-A2E3-CD3CABFDB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947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8695AA-493A-46BF-B620-DA1F92F95279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961F99-02C5-4AF9-81A0-909A900B0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25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B93A65-BCA7-4AD8-ADCA-24DDA2DAB9E8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915B74-CC5A-4874-91B9-7063225A1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46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B03DEB-3A30-46B0-AF5E-C1369569A409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83D67F-D964-4699-B743-F28855E51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107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9DB741-95CC-4996-860C-F041EEF1A83A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953DF9-0CE1-4351-9361-0E4BB70FB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00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A01660-57E7-48DE-A681-DEB47D41D1B6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F2AA41-9BFB-42B1-9374-F97AD9B8C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460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C9541D-1712-48C2-9C45-1A23CCF97EB7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65EE8F-EEB2-44B2-9F2A-5109A0FC4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847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42683B-522B-4CED-BAB2-8E439A5509D4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EE31CE-235E-4DA8-B803-CE6F14800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754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DC6D42-FBC5-4C6A-AC17-63919369A5BB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39C02B-8D05-4F75-A1A7-7072C9A0B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81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60033"/>
            </a:gs>
            <a:gs pos="25000">
              <a:schemeClr val="accent1">
                <a:tint val="44500"/>
                <a:satMod val="160000"/>
                <a:lumMod val="3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itsu\Desktop\реферат\SlaidPrin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867175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Monotype Corsiva" pitchFamily="66" charset="0"/>
                <a:cs typeface="Times New Roman" panose="02020603050405020304" pitchFamily="18" charset="0"/>
              </a:rPr>
              <a:t>Департамент образования мэрии г. Ярославля 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594627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</a:rPr>
              <a:t>Управление процессом развития педагогического персонала в условиях применения профессионального стандарта педагога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4500570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МРЦ </a:t>
            </a:r>
            <a:r>
              <a:rPr lang="ru-RU" sz="1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«Внедрение профессионального стандарта «Педагог» в практику работы дошкольных образовательных учреждений»</a:t>
            </a:r>
          </a:p>
          <a:p>
            <a:pPr marL="0" indent="0" algn="r">
              <a:buNone/>
            </a:pPr>
            <a:r>
              <a:rPr lang="ru-RU" sz="1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МДОУ  </a:t>
            </a:r>
            <a:r>
              <a:rPr lang="ru-RU" sz="1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Детские </a:t>
            </a:r>
            <a:r>
              <a:rPr lang="ru-RU" sz="1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сады: </a:t>
            </a:r>
          </a:p>
          <a:p>
            <a:pPr marL="0" indent="0" algn="r">
              <a:buNone/>
            </a:pPr>
            <a:r>
              <a:rPr lang="ru-RU" sz="1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№12, № 27, № 35, № 38, № 125, № 151, № 155, № 174, № 232</a:t>
            </a:r>
          </a:p>
          <a:p>
            <a:pPr marL="0" indent="0" algn="r" eaLnBrk="1" hangingPunct="1">
              <a:buFontTx/>
              <a:buNone/>
            </a:pPr>
            <a:r>
              <a:rPr lang="ru-RU" sz="1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eaLnBrk="1" hangingPunct="1">
              <a:buFontTx/>
              <a:buNone/>
            </a:pPr>
            <a:endParaRPr lang="ru-RU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15366" y="50933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20688"/>
            <a:ext cx="3446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Актуальность </a:t>
            </a:r>
            <a:endParaRPr lang="ru-RU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8208912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rgbClr val="003300"/>
              </a:buClr>
              <a:buBlip>
                <a:blip r:embed="rId2"/>
              </a:buBlip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своевременного реагирования на изменения в сфере стандартизации профессии «педагог» и государственной политики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rgbClr val="336600"/>
              </a:buClr>
              <a:defRPr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36600"/>
              </a:buClr>
              <a:buBlip>
                <a:blip r:embed="rId2"/>
              </a:buBlip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преодоление формализма при применении ПСП;</a:t>
            </a:r>
          </a:p>
          <a:p>
            <a:pPr>
              <a:buClr>
                <a:srgbClr val="336600"/>
              </a:buClr>
              <a:buBlip>
                <a:blip r:embed="rId2"/>
              </a:buBlip>
              <a:defRPr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36600"/>
              </a:buClr>
              <a:buBlip>
                <a:blip r:embed="rId2"/>
              </a:buBlip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необходимость реализации единых организационных механизмов внедрения  профессионального стандарта среди дошкольных образовательных организаций;</a:t>
            </a:r>
            <a:b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36600"/>
              </a:buClr>
              <a:buBlip>
                <a:blip r:embed="rId2"/>
              </a:buBlip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необходимость изменения содержания программ профессионального развития педагогических кадров внутри организаций на основе действующего стандарта;</a:t>
            </a:r>
          </a:p>
          <a:p>
            <a:pPr>
              <a:buClr>
                <a:srgbClr val="336600"/>
              </a:buClr>
              <a:defRPr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36600"/>
              </a:buClr>
              <a:buBlip>
                <a:blip r:embed="rId2"/>
              </a:buBlip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 дополнительного образования – обновление штатного расписания ДОУ (педагог дополнительного образования).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5124" name="Picture 4" descr="http://www.cliparthut.com/clip-arts/559/un-objectif-on-la-atteint-ou-ne-pas-se-base-55976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871" y="3500438"/>
            <a:ext cx="1752129" cy="17521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898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565160"/>
            <a:ext cx="6768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3300"/>
                </a:solidFill>
                <a:latin typeface="Monotype Corsiva" pitchFamily="66" charset="0"/>
                <a:cs typeface="Times New Roman" pitchFamily="18" charset="0"/>
              </a:rPr>
              <a:t>Муниципальная инновационная </a:t>
            </a:r>
            <a:r>
              <a:rPr lang="ru-RU" sz="4400" b="1" dirty="0" smtClean="0">
                <a:solidFill>
                  <a:srgbClr val="003300"/>
                </a:solidFill>
                <a:latin typeface="Monotype Corsiva" pitchFamily="66" charset="0"/>
                <a:cs typeface="Times New Roman" pitchFamily="18" charset="0"/>
              </a:rPr>
              <a:t>площадка:</a:t>
            </a:r>
            <a:endParaRPr lang="ru-RU" sz="4400" b="1" dirty="0">
              <a:solidFill>
                <a:srgbClr val="006600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6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«Модель управления процессом внедрения профессионального стандарта педагога как условие совершенствования качества образования в дошкольных образовательных организациях</a:t>
            </a:r>
            <a:r>
              <a:rPr lang="ru-RU" sz="3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2017-2019 гг.</a:t>
            </a:r>
            <a:endParaRPr lang="ru-RU" sz="32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3665" y="5026450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endParaRPr lang="ru-RU" sz="1600" b="1" dirty="0" smtClean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hangingPunct="1">
              <a:buFontTx/>
              <a:buNone/>
            </a:pPr>
            <a:endParaRPr lang="ru-RU" sz="1600" b="1" dirty="0" smtClean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hangingPunct="1">
              <a:buFontTx/>
              <a:buNone/>
            </a:pPr>
            <a:endParaRPr lang="ru-RU" sz="1600" b="1" dirty="0" smtClean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hangingPunct="1">
              <a:buFontTx/>
              <a:buNone/>
            </a:pPr>
            <a:r>
              <a:rPr lang="ru-RU" sz="1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eaLnBrk="1" hangingPunct="1">
              <a:buFontTx/>
              <a:buNone/>
            </a:pPr>
            <a:endParaRPr lang="ru-RU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15366" y="50933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48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318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Результаты работы МИП</a:t>
            </a:r>
            <a:endParaRPr lang="ru-RU" sz="5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71612"/>
            <a:ext cx="81195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разработана модель управления процессом внедрения ПСП в ДОУ, описаны работа ее структурных элементов;</a:t>
            </a:r>
          </a:p>
          <a:p>
            <a:r>
              <a:rPr lang="ru-RU" sz="2800" dirty="0" smtClean="0"/>
              <a:t>2)  разработан пакет нормативно-правовых документов, «дорожная карта» внедрения ПСП</a:t>
            </a:r>
          </a:p>
          <a:p>
            <a:r>
              <a:rPr lang="ru-RU" sz="2800" dirty="0" smtClean="0"/>
              <a:t>4) выявлены успешные практики по внутрифирменному обучению;</a:t>
            </a:r>
          </a:p>
          <a:p>
            <a:r>
              <a:rPr lang="ru-RU" sz="2800" dirty="0" smtClean="0"/>
              <a:t>5) наработаны варианты программ (модели, системы работы) по повышению профессионального мастерства педагогов;</a:t>
            </a:r>
          </a:p>
          <a:p>
            <a:r>
              <a:rPr lang="ru-RU" sz="2800" dirty="0" smtClean="0"/>
              <a:t>6) методические материалы обобщены 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Picture 6" descr="http://gazeta.dp.ua/wp-content/uploads/2013/11/04-130x13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98462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2" y="507207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827088" y="981075"/>
            <a:ext cx="7972425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«Управление процессом развития педагогического персонала в условиях применения профессионального стандарта педагога»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Font typeface="Arial" panose="020B0604020202020204" pitchFamily="34" charset="0"/>
              <a:buNone/>
              <a:defRPr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1 «Нормативно-правовое и организационные сопровождение процесса внедрения профессионального стандарта педагога»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Font typeface="Arial" panose="020B0604020202020204" pitchFamily="34" charset="0"/>
              <a:buNone/>
              <a:defRPr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2 «Организация системы мониторинга педагогических компетенций» 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Font typeface="Arial" panose="020B0604020202020204" pitchFamily="34" charset="0"/>
              <a:buNone/>
              <a:defRPr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3 «Организация внутрифирменного развития персонала: эффективные практики образовательных учреждений города Ярославля» </a:t>
            </a:r>
          </a:p>
        </p:txBody>
      </p:sp>
      <p:pic>
        <p:nvPicPr>
          <p:cNvPr id="37891" name="Picture 2" descr="http://www.metod-kopilka.ru/images/doc/31/25678/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75" y="4899025"/>
            <a:ext cx="26511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00042"/>
            <a:ext cx="309571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Задачи </a:t>
            </a:r>
            <a:r>
              <a:rPr lang="ru-RU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МРЦ</a:t>
            </a:r>
            <a:endParaRPr lang="ru-RU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755650" y="1196975"/>
            <a:ext cx="7632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Font typeface="Arial" charset="0"/>
              <a:buChar char="•"/>
            </a:pPr>
            <a:r>
              <a:rPr lang="ru-RU" altLang="ru-RU" sz="2400" b="1" dirty="0"/>
              <a:t>повышение профессиональных компетенций педагогического сообщества в вопросах введения профессионального стандарта педагога в ДОУ;</a:t>
            </a:r>
          </a:p>
          <a:p>
            <a:pPr eaLnBrk="1" hangingPunct="1"/>
            <a:endParaRPr lang="ru-RU" altLang="ru-RU" sz="2400" b="1" dirty="0"/>
          </a:p>
          <a:p>
            <a:pPr lvl="1" eaLnBrk="1" hangingPunct="1">
              <a:buFont typeface="Arial" charset="0"/>
              <a:buChar char="•"/>
            </a:pPr>
            <a:r>
              <a:rPr lang="ru-RU" altLang="ru-RU" sz="2400" b="1" dirty="0"/>
              <a:t>распространение успешных практик по внутрифирменному развитию персонала в соответствии с требованиями ПСП;</a:t>
            </a:r>
          </a:p>
          <a:p>
            <a:pPr eaLnBrk="1" hangingPunct="1"/>
            <a:endParaRPr lang="ru-RU" altLang="ru-RU" sz="2400" b="1" dirty="0"/>
          </a:p>
          <a:p>
            <a:pPr lvl="1" eaLnBrk="1" hangingPunct="1">
              <a:buFont typeface="Arial" charset="0"/>
              <a:buChar char="•"/>
            </a:pPr>
            <a:r>
              <a:rPr lang="ru-RU" altLang="ru-RU" sz="2400" b="1" dirty="0"/>
              <a:t>информационное и методическое сопровождение руководителей ДОУ через сетевое взаимодействие.</a:t>
            </a:r>
          </a:p>
        </p:txBody>
      </p:sp>
      <p:pic>
        <p:nvPicPr>
          <p:cNvPr id="31748" name="Picture 2" descr="http://fb.ru/misc/i/gallery/5085/319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300663"/>
            <a:ext cx="15700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928670"/>
            <a:ext cx="6003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Организация работы МРЦ</a:t>
            </a:r>
            <a:endParaRPr lang="ru-RU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450" y="1628775"/>
            <a:ext cx="7681913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buFontTx/>
              <a:buChar char="-"/>
              <a:defRPr/>
            </a:pPr>
            <a:endParaRPr lang="ru-RU" sz="2400" b="1" dirty="0" smtClean="0"/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400" b="1" dirty="0" smtClean="0"/>
              <a:t>определение слушателей </a:t>
            </a:r>
            <a:br>
              <a:rPr lang="ru-RU" sz="2400" b="1" dirty="0" smtClean="0"/>
            </a:br>
            <a:r>
              <a:rPr lang="ru-RU" sz="4000" b="1" dirty="0" smtClean="0"/>
              <a:t>запись в Детских садах </a:t>
            </a:r>
            <a:br>
              <a:rPr lang="ru-RU" sz="4000" b="1" dirty="0" smtClean="0"/>
            </a:br>
            <a:r>
              <a:rPr lang="ru-RU" sz="4000" b="1" dirty="0" smtClean="0"/>
              <a:t>№ </a:t>
            </a:r>
            <a:r>
              <a:rPr lang="ru-RU" sz="4000" b="1" dirty="0" smtClean="0">
                <a:solidFill>
                  <a:srgbClr val="FF0000"/>
                </a:solidFill>
              </a:rPr>
              <a:t>35</a:t>
            </a:r>
            <a:r>
              <a:rPr lang="ru-RU" sz="4000" b="1" dirty="0" smtClean="0"/>
              <a:t> и № </a:t>
            </a:r>
            <a:r>
              <a:rPr lang="ru-RU" sz="4000" b="1" dirty="0" smtClean="0">
                <a:solidFill>
                  <a:srgbClr val="FF0000"/>
                </a:solidFill>
              </a:rPr>
              <a:t>27</a:t>
            </a:r>
            <a:endParaRPr lang="ru-RU" sz="4000" b="1" dirty="0"/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400" b="1" u="sng" dirty="0" smtClean="0"/>
              <a:t>Закрепление слушателей за участниками </a:t>
            </a:r>
            <a:r>
              <a:rPr lang="ru-RU" sz="2400" b="1" u="sng" dirty="0"/>
              <a:t>ресурсного центра для трансляции  практического опыта по </a:t>
            </a:r>
            <a:r>
              <a:rPr lang="ru-RU" sz="2400" b="1" u="sng" dirty="0" smtClean="0"/>
              <a:t>районам.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400" b="1" u="sng" dirty="0" smtClean="0"/>
              <a:t>Ежемесячные занятия, индивидуальные консультации.</a:t>
            </a:r>
            <a:endParaRPr lang="ru-RU" sz="2400" b="1" dirty="0"/>
          </a:p>
          <a:p>
            <a:pPr eaLnBrk="1" hangingPunct="1">
              <a:buClr>
                <a:srgbClr val="336600"/>
              </a:buClr>
              <a:defRPr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>
            <a:off x="4948238" y="2214563"/>
            <a:ext cx="1795462" cy="2592387"/>
          </a:xfrm>
          <a:prstGeom prst="rightArrowCallou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МДОУ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 Детский 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    сад 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№№ , 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  151,</a:t>
            </a:r>
            <a:r>
              <a:rPr lang="ru-RU" sz="2000" b="1" dirty="0">
                <a:solidFill>
                  <a:schemeClr val="tx1"/>
                </a:solidFill>
              </a:rPr>
              <a:t>27,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155,174»</a:t>
            </a:r>
          </a:p>
        </p:txBody>
      </p:sp>
      <p:sp>
        <p:nvSpPr>
          <p:cNvPr id="6" name="Выноска со стрелкой влево 5"/>
          <p:cNvSpPr/>
          <p:nvPr/>
        </p:nvSpPr>
        <p:spPr>
          <a:xfrm>
            <a:off x="2903538" y="2203450"/>
            <a:ext cx="2016125" cy="2592388"/>
          </a:xfrm>
          <a:prstGeom prst="leftArrowCallou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МДОУ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 «Детский      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  сад № 12,26,</a:t>
            </a:r>
            <a:r>
              <a:rPr lang="ru-RU" sz="2000" b="1" dirty="0">
                <a:solidFill>
                  <a:schemeClr val="tx1"/>
                </a:solidFill>
              </a:rPr>
              <a:t>35,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38, 125, 232»</a:t>
            </a:r>
          </a:p>
        </p:txBody>
      </p:sp>
      <p:sp>
        <p:nvSpPr>
          <p:cNvPr id="12" name="Скругленный прямоугольник 4"/>
          <p:cNvSpPr txBox="1"/>
          <p:nvPr/>
        </p:nvSpPr>
        <p:spPr>
          <a:xfrm>
            <a:off x="1125538" y="908050"/>
            <a:ext cx="2190750" cy="1397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ДОУ 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Фрунзенского района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Скругленный прямоугольник 4"/>
          <p:cNvSpPr txBox="1"/>
          <p:nvPr/>
        </p:nvSpPr>
        <p:spPr>
          <a:xfrm>
            <a:off x="736600" y="2822575"/>
            <a:ext cx="2138363" cy="14557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ДОУ 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Кировского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района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 txBox="1"/>
          <p:nvPr/>
        </p:nvSpPr>
        <p:spPr>
          <a:xfrm>
            <a:off x="6372225" y="817563"/>
            <a:ext cx="2190750" cy="1397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ДОУ 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Заволжского района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4"/>
          <p:cNvSpPr txBox="1"/>
          <p:nvPr/>
        </p:nvSpPr>
        <p:spPr>
          <a:xfrm>
            <a:off x="6889750" y="2782888"/>
            <a:ext cx="2139950" cy="14557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ДОУ 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Дзержинского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района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кругленный прямоугольник 4"/>
          <p:cNvSpPr txBox="1"/>
          <p:nvPr/>
        </p:nvSpPr>
        <p:spPr>
          <a:xfrm>
            <a:off x="1042988" y="4840288"/>
            <a:ext cx="2139950" cy="14557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ДОУ 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Краснопе-рекопского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района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 txBox="1"/>
          <p:nvPr/>
        </p:nvSpPr>
        <p:spPr>
          <a:xfrm>
            <a:off x="6372225" y="4840288"/>
            <a:ext cx="2138363" cy="14557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ДОУ 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Ленинского</a:t>
            </a:r>
          </a:p>
          <a:p>
            <a:pPr algn="ctr" defTabSz="1244600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района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79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071678"/>
            <a:ext cx="8146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Приглашаем к сотрудничеству!</a:t>
            </a:r>
            <a:endParaRPr lang="ru-RU" sz="4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1473" y="3429000"/>
            <a:ext cx="6372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Непрерывное образование  - 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основа жизни человека «в мире изменений»,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условие его профессиональной мобильности,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развитие  творческого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потенциала человека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А.И.Суббето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dirty="0">
                <a:solidFill>
                  <a:srgbClr val="006600"/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3701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</Template>
  <TotalTime>4676</TotalTime>
  <Words>321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Shablon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Шаблон для презентаций</dc:subject>
  <dc:creator>Давыдова</dc:creator>
  <dc:description>http://freeppt.ru - Шаблоны и фоны для для презентаций. презентации по культуре и искусству</dc:description>
  <cp:lastModifiedBy>Юлия</cp:lastModifiedBy>
  <cp:revision>196</cp:revision>
  <cp:lastPrinted>2017-06-15T09:50:06Z</cp:lastPrinted>
  <dcterms:created xsi:type="dcterms:W3CDTF">2017-06-13T13:34:29Z</dcterms:created>
  <dcterms:modified xsi:type="dcterms:W3CDTF">2019-09-18T22:39:00Z</dcterms:modified>
</cp:coreProperties>
</file>